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9" r:id="rId3"/>
    <p:sldId id="280" r:id="rId4"/>
    <p:sldId id="286" r:id="rId5"/>
    <p:sldId id="276" r:id="rId6"/>
    <p:sldId id="268" r:id="rId7"/>
    <p:sldId id="271" r:id="rId8"/>
    <p:sldId id="284" r:id="rId9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1536"/>
    <a:srgbClr val="CCCC99"/>
    <a:srgbClr val="4C45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65EB1D-A17B-49BA-992B-AB868F53D1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4833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B86170-6812-4915-8001-8246EE7229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9908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0600"/>
            <a:ext cx="20574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0600"/>
            <a:ext cx="60198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DFC303-1C90-4886-BDA4-FE7146D9CB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26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37814B-CCE1-4982-B314-6AED9F7311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6674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B9AA15-BF67-4E3D-8937-B7BA715CAC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8435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307170-7A8C-402F-8054-A9602A0395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10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05D513-D42C-4EBE-BF37-43EC41A9A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266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1F235A-AC5D-4DD9-9AD0-DE30E106AF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191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3C68A6-84FE-4498-B23F-26961AF3EE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2098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E70714-6515-4E40-A5A8-D860AF374F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2325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BC96BB-9C29-4233-AB57-A41F639088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4036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906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3153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5306" tIns="32653" rIns="65306" bIns="32653" anchor="ctr"/>
          <a:lstStyle>
            <a:lvl1pPr defTabSz="652463">
              <a:defRPr>
                <a:solidFill>
                  <a:schemeClr val="tx1"/>
                </a:solidFill>
                <a:latin typeface="Arial" charset="0"/>
              </a:defRPr>
            </a:lvl1pPr>
            <a:lvl2pPr marL="327025" defTabSz="652463">
              <a:defRPr>
                <a:solidFill>
                  <a:schemeClr val="tx1"/>
                </a:solidFill>
                <a:latin typeface="Arial" charset="0"/>
              </a:defRPr>
            </a:lvl2pPr>
            <a:lvl3pPr marL="652463" defTabSz="652463">
              <a:defRPr>
                <a:solidFill>
                  <a:schemeClr val="tx1"/>
                </a:solidFill>
                <a:latin typeface="Arial" charset="0"/>
              </a:defRPr>
            </a:lvl3pPr>
            <a:lvl4pPr marL="979488" defTabSz="652463">
              <a:defRPr>
                <a:solidFill>
                  <a:schemeClr val="tx1"/>
                </a:solidFill>
                <a:latin typeface="Arial" charset="0"/>
              </a:defRPr>
            </a:lvl4pPr>
            <a:lvl5pPr marL="1306513" defTabSz="652463">
              <a:defRPr>
                <a:solidFill>
                  <a:schemeClr val="tx1"/>
                </a:solidFill>
                <a:latin typeface="Arial" charset="0"/>
              </a:defRPr>
            </a:lvl5pPr>
            <a:lvl6pPr marL="1763713" defTabSz="652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0913" defTabSz="652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678113" defTabSz="652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135313" defTabSz="652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/>
            <a:endParaRPr lang="en-US" altLang="en-US" sz="1700">
              <a:latin typeface="Times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609600"/>
            <a:ext cx="9144000" cy="304800"/>
          </a:xfrm>
          <a:prstGeom prst="rect">
            <a:avLst/>
          </a:prstGeom>
          <a:solidFill>
            <a:srgbClr val="CC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B3153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629400"/>
            <a:ext cx="19812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altLang="en-US" dirty="0" smtClean="0"/>
              <a:t>February 2014</a:t>
            </a:r>
          </a:p>
          <a:p>
            <a:endParaRPr lang="en-US" altLang="en-US" dirty="0"/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629400"/>
            <a:ext cx="21336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4B2DCD4-7A5F-4902-8719-FE89D36ECAD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40" name="Text Box 16"/>
          <p:cNvSpPr txBox="1">
            <a:spLocks noChangeArrowheads="1"/>
          </p:cNvSpPr>
          <p:nvPr userDrawn="1"/>
        </p:nvSpPr>
        <p:spPr bwMode="auto">
          <a:xfrm>
            <a:off x="152400" y="609600"/>
            <a:ext cx="8839200" cy="1050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5306" tIns="32653" rIns="65306" bIns="32653">
            <a:spAutoFit/>
          </a:bodyPr>
          <a:lstStyle>
            <a:lvl1pPr defTabSz="652463">
              <a:defRPr>
                <a:solidFill>
                  <a:schemeClr val="tx1"/>
                </a:solidFill>
                <a:latin typeface="Arial" charset="0"/>
              </a:defRPr>
            </a:lvl1pPr>
            <a:lvl2pPr marL="327025" defTabSz="652463">
              <a:defRPr>
                <a:solidFill>
                  <a:schemeClr val="tx1"/>
                </a:solidFill>
                <a:latin typeface="Arial" charset="0"/>
              </a:defRPr>
            </a:lvl2pPr>
            <a:lvl3pPr marL="652463" defTabSz="652463">
              <a:defRPr>
                <a:solidFill>
                  <a:schemeClr val="tx1"/>
                </a:solidFill>
                <a:latin typeface="Arial" charset="0"/>
              </a:defRPr>
            </a:lvl3pPr>
            <a:lvl4pPr marL="979488" defTabSz="652463">
              <a:defRPr>
                <a:solidFill>
                  <a:schemeClr val="tx1"/>
                </a:solidFill>
                <a:latin typeface="Arial" charset="0"/>
              </a:defRPr>
            </a:lvl4pPr>
            <a:lvl5pPr marL="1306513" defTabSz="652463">
              <a:defRPr>
                <a:solidFill>
                  <a:schemeClr val="tx1"/>
                </a:solidFill>
                <a:latin typeface="Arial" charset="0"/>
              </a:defRPr>
            </a:lvl5pPr>
            <a:lvl6pPr marL="1763713" defTabSz="652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0913" defTabSz="652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678113" defTabSz="652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135313" defTabSz="652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600" b="1" i="1" baseline="0" dirty="0" smtClean="0">
                <a:solidFill>
                  <a:srgbClr val="4C452B"/>
                </a:solidFill>
              </a:rPr>
              <a:t>Paperless POSC </a:t>
            </a:r>
          </a:p>
          <a:p>
            <a:pPr eaLnBrk="0" hangingPunct="0">
              <a:spcBef>
                <a:spcPct val="50000"/>
              </a:spcBef>
            </a:pPr>
            <a:endParaRPr lang="en-US" altLang="en-US" sz="1600" b="1" i="1" baseline="0" dirty="0" smtClean="0">
              <a:solidFill>
                <a:srgbClr val="4C452B"/>
              </a:solidFill>
            </a:endParaRPr>
          </a:p>
          <a:p>
            <a:pPr eaLnBrk="0" hangingPunct="0">
              <a:spcBef>
                <a:spcPct val="50000"/>
              </a:spcBef>
            </a:pPr>
            <a:endParaRPr lang="en-US" altLang="en-US" sz="1600" b="1" i="1" dirty="0">
              <a:solidFill>
                <a:srgbClr val="4C452B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51" y="98465"/>
            <a:ext cx="2655376" cy="42675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rgbClr val="4C452B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4C452B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4C452B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4C452B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4C452B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4C452B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4C452B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4C452B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4C452B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rgbClr val="4C452B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rgbClr val="4C452B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4C452B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rgbClr val="4C452B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4C452B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4C452B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4C452B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4C452B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4C452B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grad-college.iastate.edu/posc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nbr@iastate.edu" TargetMode="External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rad-college.iastate.edu/common/POSC/index.php" TargetMode="External"/><Relationship Id="rId4" Type="http://schemas.openxmlformats.org/officeDocument/2006/relationships/hyperlink" Target="http://www.grad-college.iastate.edu/common/POSC/files/POSC_powerpoint_July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899054"/>
            <a:ext cx="1676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Graduate Student Status Page in Access</a:t>
            </a:r>
          </a:p>
          <a:p>
            <a:r>
              <a:rPr lang="en-US" sz="2800" dirty="0" smtClean="0"/>
              <a:t>Plus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967919" y="2876053"/>
            <a:ext cx="699081" cy="9574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899054"/>
            <a:ext cx="7315200" cy="5663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26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895973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Program of Study Committee Form</a:t>
            </a:r>
            <a:endParaRPr lang="en-US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950478"/>
            <a:ext cx="4029113" cy="171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960" y="2669741"/>
            <a:ext cx="3749200" cy="3883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990600" y="1660267"/>
            <a:ext cx="609600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346109" y="1475601"/>
            <a:ext cx="50818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74" y="1353300"/>
            <a:ext cx="4505325" cy="51339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45782" y="4419600"/>
            <a:ext cx="374637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6274" y="1230130"/>
            <a:ext cx="34712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02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POSC Routing Log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777102"/>
            <a:ext cx="8915400" cy="330379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4800" y="5486400"/>
            <a:ext cx="83494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Routing Log will appear in the top portion of the student’s My POSC page when </a:t>
            </a:r>
          </a:p>
          <a:p>
            <a:r>
              <a:rPr lang="en-US" dirty="0" smtClean="0"/>
              <a:t>form is in routing.</a:t>
            </a:r>
          </a:p>
          <a:p>
            <a:r>
              <a:rPr lang="en-US" dirty="0" smtClean="0"/>
              <a:t>After the form is approved, the routing log will disappear.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12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8229600" cy="1143000"/>
          </a:xfrm>
        </p:spPr>
        <p:txBody>
          <a:bodyPr/>
          <a:lstStyle/>
          <a:p>
            <a:r>
              <a:rPr lang="en-US" dirty="0" smtClean="0"/>
              <a:t>POSC Audit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7693" y="1828800"/>
            <a:ext cx="35814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Student/major professor/staff </a:t>
            </a:r>
            <a:r>
              <a:rPr lang="en-US" dirty="0"/>
              <a:t>will have access to approved POSC </a:t>
            </a:r>
            <a:br>
              <a:rPr lang="en-US" dirty="0"/>
            </a:b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Graduate Student Status Page in </a:t>
            </a:r>
            <a:r>
              <a:rPr lang="en-US" dirty="0" err="1" smtClean="0"/>
              <a:t>AccessPlus</a:t>
            </a:r>
            <a:r>
              <a:rPr lang="en-US" dirty="0" smtClean="0"/>
              <a:t> – </a:t>
            </a:r>
            <a:br>
              <a:rPr lang="en-US" dirty="0" smtClean="0"/>
            </a:br>
            <a:r>
              <a:rPr lang="en-US" dirty="0" smtClean="0"/>
              <a:t>MY PROGRAM AUDIT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Color </a:t>
            </a:r>
            <a:r>
              <a:rPr lang="en-US" dirty="0"/>
              <a:t>alerts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Links </a:t>
            </a:r>
            <a:r>
              <a:rPr lang="en-US" dirty="0"/>
              <a:t>to make </a:t>
            </a:r>
            <a:r>
              <a:rPr lang="en-US" dirty="0" smtClean="0"/>
              <a:t>changes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7018" y="1066800"/>
            <a:ext cx="5646982" cy="500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1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Where can students go for online help?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000" dirty="0" smtClean="0"/>
              <a:t>Graduate College/Current Students/Program of Study (POSC)</a:t>
            </a:r>
          </a:p>
          <a:p>
            <a:pPr marL="0" indent="0">
              <a:buNone/>
            </a:pPr>
            <a:r>
              <a:rPr lang="en-US" sz="2000" u="sng" dirty="0">
                <a:hlinkClick r:id="rId2"/>
              </a:rPr>
              <a:t>http://www.grad-college.iastate.edu/posc/</a:t>
            </a:r>
            <a:endParaRPr lang="en-US" sz="2000" u="sng" dirty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2743200"/>
            <a:ext cx="7864696" cy="3547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57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65470"/>
            <a:ext cx="8305800" cy="4154330"/>
          </a:xfrm>
        </p:spPr>
        <p:txBody>
          <a:bodyPr/>
          <a:lstStyle/>
          <a:p>
            <a:r>
              <a:rPr lang="en-US" dirty="0" smtClean="0"/>
              <a:t>Routing must be approved at</a:t>
            </a:r>
            <a:br>
              <a:rPr lang="en-US" dirty="0" smtClean="0"/>
            </a:br>
            <a:r>
              <a:rPr lang="en-US" dirty="0" smtClean="0"/>
              <a:t>each level before it goes to </a:t>
            </a:r>
            <a:br>
              <a:rPr lang="en-US" dirty="0" smtClean="0"/>
            </a:br>
            <a:r>
              <a:rPr lang="en-US" dirty="0" smtClean="0"/>
              <a:t>next approval stage</a:t>
            </a:r>
          </a:p>
          <a:p>
            <a:r>
              <a:rPr lang="en-US" sz="2000" dirty="0" smtClean="0"/>
              <a:t>Student - submit</a:t>
            </a:r>
          </a:p>
          <a:p>
            <a:r>
              <a:rPr lang="en-US" sz="2000" dirty="0" smtClean="0"/>
              <a:t>Department (FYI)</a:t>
            </a:r>
          </a:p>
          <a:p>
            <a:r>
              <a:rPr lang="en-US" sz="2000" dirty="0" smtClean="0"/>
              <a:t>Major Professor</a:t>
            </a:r>
          </a:p>
          <a:p>
            <a:r>
              <a:rPr lang="en-US" sz="2000" dirty="0" smtClean="0"/>
              <a:t>Committee Members</a:t>
            </a:r>
            <a:endParaRPr lang="en-US" sz="2000" dirty="0"/>
          </a:p>
          <a:p>
            <a:r>
              <a:rPr lang="en-US" sz="2000" dirty="0" smtClean="0"/>
              <a:t>DOGE</a:t>
            </a:r>
          </a:p>
          <a:p>
            <a:r>
              <a:rPr lang="en-US" sz="2000" dirty="0" smtClean="0"/>
              <a:t>Graduate College</a:t>
            </a:r>
          </a:p>
          <a:p>
            <a:r>
              <a:rPr lang="en-US" sz="2000" dirty="0" smtClean="0"/>
              <a:t>Automatically update Access Plus and ADIN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1219139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POSC Routing Process (signatures)</a:t>
            </a:r>
            <a:endParaRPr lang="en-US" sz="3600" dirty="0"/>
          </a:p>
        </p:txBody>
      </p:sp>
      <p:pic>
        <p:nvPicPr>
          <p:cNvPr id="1026" name="Picture 2" descr="C:\Users\jstrand_2\AppData\Local\Microsoft\Windows\Temporary Internet Files\Content.Outlook\WQH826M3\no paper form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1620" y="1865470"/>
            <a:ext cx="3163730" cy="3163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766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the routing of your POSC in My POSC.</a:t>
            </a:r>
          </a:p>
          <a:p>
            <a:r>
              <a:rPr lang="en-US" dirty="0" smtClean="0"/>
              <a:t>Contact your major professor or committee members, if needed, and remind them to approve.</a:t>
            </a:r>
          </a:p>
          <a:p>
            <a:r>
              <a:rPr lang="en-US" dirty="0" smtClean="0"/>
              <a:t>Be aware of any deadlines for graduation</a:t>
            </a:r>
          </a:p>
          <a:p>
            <a:r>
              <a:rPr lang="en-US" dirty="0" smtClean="0"/>
              <a:t>Contact you Graduate Program Office if you have questions or problems.  </a:t>
            </a:r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21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4" name="Picture 7" descr="C:\Users\cgmcdon\AppData\Local\Microsoft\Windows\Temporary Internet Files\Content.IE5\EOOJRT7B\MC900391752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1816913" cy="1812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1000" y="4267200"/>
            <a:ext cx="8738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Contact Natalie Robinson</a:t>
            </a:r>
            <a:r>
              <a:rPr lang="en-US" smtClean="0"/>
              <a:t>, </a:t>
            </a:r>
            <a:r>
              <a:rPr lang="en-US" smtClean="0">
                <a:hlinkClick r:id="rId3"/>
              </a:rPr>
              <a:t>nbr@iastate.edu</a:t>
            </a:r>
            <a:r>
              <a:rPr lang="en-US" smtClean="0"/>
              <a:t> </a:t>
            </a:r>
            <a:endParaRPr lang="en-US" b="1" dirty="0" smtClean="0">
              <a:hlinkClick r:id="rId4"/>
            </a:endParaRPr>
          </a:p>
          <a:p>
            <a:endParaRPr lang="en-US" b="1" dirty="0" smtClean="0">
              <a:hlinkClick r:id="rId4"/>
            </a:endParaRPr>
          </a:p>
          <a:p>
            <a:r>
              <a:rPr lang="en-US" b="1" dirty="0">
                <a:hlinkClick r:id="rId5"/>
              </a:rPr>
              <a:t>http://</a:t>
            </a:r>
            <a:r>
              <a:rPr lang="en-US" b="1" dirty="0" smtClean="0">
                <a:hlinkClick r:id="rId5"/>
              </a:rPr>
              <a:t>www.grad-college.iastate.edu/common/POSC/index.php</a:t>
            </a:r>
            <a:r>
              <a:rPr lang="en-US" b="1" dirty="0" smtClean="0"/>
              <a:t> </a:t>
            </a:r>
            <a:endParaRPr lang="en-US" dirty="0"/>
          </a:p>
        </p:txBody>
      </p:sp>
      <p:pic>
        <p:nvPicPr>
          <p:cNvPr id="6" name="Picture 7" descr="C:\Users\cgmcdon\AppData\Local\Microsoft\Windows\Temporary Internet Files\Content.IE5\EOOJRT7B\MC900391752[1].wmf"/>
          <p:cNvPicPr>
            <a:picLocks noChangeAspect="1" noChangeArrowheads="1"/>
          </p:cNvPicPr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676400"/>
            <a:ext cx="1816913" cy="1812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 descr="C:\Users\cgmcdon\AppData\Local\Microsoft\Windows\Temporary Internet Files\Content.IE5\EOOJRT7B\MC900391752[1].wmf"/>
          <p:cNvPicPr>
            <a:picLocks noChangeAspect="1" noChangeArrowheads="1"/>
          </p:cNvPicPr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676400"/>
            <a:ext cx="1816913" cy="1812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787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TC102455519[[fn=Winter]]</Template>
  <TotalTime>1165</TotalTime>
  <Words>145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</vt:lpstr>
      <vt:lpstr>Wingdings</vt:lpstr>
      <vt:lpstr>Default Design</vt:lpstr>
      <vt:lpstr>PowerPoint Presentation</vt:lpstr>
      <vt:lpstr>PowerPoint Presentation</vt:lpstr>
      <vt:lpstr>POSC Routing Log</vt:lpstr>
      <vt:lpstr>POSC Audit</vt:lpstr>
      <vt:lpstr>Where can students go for online help? </vt:lpstr>
      <vt:lpstr>PowerPoint Presentation</vt:lpstr>
      <vt:lpstr>Next Steps</vt:lpstr>
      <vt:lpstr>Questions</vt:lpstr>
    </vt:vector>
  </TitlesOfParts>
  <Company>Iowa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Erica J Fischer</dc:creator>
  <cp:lastModifiedBy>Golay, Hallie M [M E]</cp:lastModifiedBy>
  <cp:revision>107</cp:revision>
  <cp:lastPrinted>2014-09-22T18:47:32Z</cp:lastPrinted>
  <dcterms:created xsi:type="dcterms:W3CDTF">2005-08-02T14:21:30Z</dcterms:created>
  <dcterms:modified xsi:type="dcterms:W3CDTF">2017-01-27T21:35:28Z</dcterms:modified>
</cp:coreProperties>
</file>