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7" r:id="rId3"/>
    <p:sldId id="272" r:id="rId4"/>
    <p:sldId id="273" r:id="rId5"/>
    <p:sldId id="279" r:id="rId6"/>
    <p:sldId id="281" r:id="rId7"/>
    <p:sldId id="288" r:id="rId8"/>
    <p:sldId id="269" r:id="rId9"/>
    <p:sldId id="268" r:id="rId10"/>
    <p:sldId id="280" r:id="rId11"/>
    <p:sldId id="289" r:id="rId12"/>
    <p:sldId id="276" r:id="rId13"/>
    <p:sldId id="284" r:id="rId1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536"/>
    <a:srgbClr val="CCCC99"/>
    <a:srgbClr val="4C4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65EB1D-A17B-49BA-992B-AB868F53D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833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B86170-6812-4915-8001-8246EE722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90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DFC303-1C90-4886-BDA4-FE7146D9C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6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February 2014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37814B-CCE1-4982-B314-6AED9F731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67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B9AA15-BF67-4E3D-8937-B7BA715CAC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43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307170-7A8C-402F-8054-A9602A039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05D513-D42C-4EBE-BF37-43EC41A9A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26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1F235A-AC5D-4DD9-9AD0-DE30E106A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19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3C68A6-84FE-4498-B23F-26961AF3EE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09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E70714-6515-4E40-A5A8-D860AF374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32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BC96BB-9C29-4233-AB57-A41F63908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03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B315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 anchor="ctr"/>
          <a:lstStyle>
            <a:lvl1pPr defTabSz="652463">
              <a:defRPr>
                <a:solidFill>
                  <a:schemeClr val="tx1"/>
                </a:solidFill>
                <a:latin typeface="Arial" charset="0"/>
              </a:defRPr>
            </a:lvl1pPr>
            <a:lvl2pPr marL="327025" defTabSz="652463">
              <a:defRPr>
                <a:solidFill>
                  <a:schemeClr val="tx1"/>
                </a:solidFill>
                <a:latin typeface="Arial" charset="0"/>
              </a:defRPr>
            </a:lvl2pPr>
            <a:lvl3pPr marL="652463" defTabSz="652463">
              <a:defRPr>
                <a:solidFill>
                  <a:schemeClr val="tx1"/>
                </a:solidFill>
                <a:latin typeface="Arial" charset="0"/>
              </a:defRPr>
            </a:lvl3pPr>
            <a:lvl4pPr marL="979488" defTabSz="652463">
              <a:defRPr>
                <a:solidFill>
                  <a:schemeClr val="tx1"/>
                </a:solidFill>
                <a:latin typeface="Arial" charset="0"/>
              </a:defRPr>
            </a:lvl4pPr>
            <a:lvl5pPr marL="1306513" defTabSz="652463">
              <a:defRPr>
                <a:solidFill>
                  <a:schemeClr val="tx1"/>
                </a:solidFill>
                <a:latin typeface="Arial" charset="0"/>
              </a:defRPr>
            </a:lvl5pPr>
            <a:lvl6pPr marL="17637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09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781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353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en-US" altLang="en-US" sz="1700">
              <a:latin typeface="Times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rgbClr val="CC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B315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1981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en-US" dirty="0" smtClean="0"/>
              <a:t>February 2014</a:t>
            </a:r>
          </a:p>
          <a:p>
            <a:endParaRPr lang="en-US" altLang="en-US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629400"/>
            <a:ext cx="2133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B2DCD4-7A5F-4902-8719-FE89D36ECA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52400" y="609600"/>
            <a:ext cx="8839200" cy="10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>
                <a:solidFill>
                  <a:schemeClr val="tx1"/>
                </a:solidFill>
                <a:latin typeface="Arial" charset="0"/>
              </a:defRPr>
            </a:lvl1pPr>
            <a:lvl2pPr marL="327025" defTabSz="652463">
              <a:defRPr>
                <a:solidFill>
                  <a:schemeClr val="tx1"/>
                </a:solidFill>
                <a:latin typeface="Arial" charset="0"/>
              </a:defRPr>
            </a:lvl2pPr>
            <a:lvl3pPr marL="652463" defTabSz="652463">
              <a:defRPr>
                <a:solidFill>
                  <a:schemeClr val="tx1"/>
                </a:solidFill>
                <a:latin typeface="Arial" charset="0"/>
              </a:defRPr>
            </a:lvl3pPr>
            <a:lvl4pPr marL="979488" defTabSz="652463">
              <a:defRPr>
                <a:solidFill>
                  <a:schemeClr val="tx1"/>
                </a:solidFill>
                <a:latin typeface="Arial" charset="0"/>
              </a:defRPr>
            </a:lvl4pPr>
            <a:lvl5pPr marL="1306513" defTabSz="652463">
              <a:defRPr>
                <a:solidFill>
                  <a:schemeClr val="tx1"/>
                </a:solidFill>
                <a:latin typeface="Arial" charset="0"/>
              </a:defRPr>
            </a:lvl5pPr>
            <a:lvl6pPr marL="17637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09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6781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1353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600" b="1" i="1" baseline="0" dirty="0" smtClean="0">
                <a:solidFill>
                  <a:srgbClr val="4C452B"/>
                </a:solidFill>
              </a:rPr>
              <a:t>Paperless POSC </a:t>
            </a:r>
          </a:p>
          <a:p>
            <a:pPr eaLnBrk="0" hangingPunct="0">
              <a:spcBef>
                <a:spcPct val="50000"/>
              </a:spcBef>
            </a:pPr>
            <a:endParaRPr lang="en-US" altLang="en-US" sz="1600" b="1" i="1" baseline="0" dirty="0" smtClean="0">
              <a:solidFill>
                <a:srgbClr val="4C452B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1600" b="1" i="1" dirty="0">
              <a:solidFill>
                <a:srgbClr val="4C452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" y="98465"/>
            <a:ext cx="2655376" cy="4267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4C452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4C452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4C452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4C452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4C452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4C452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4C452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4C452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4C452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4C452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4C452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4C452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4C452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C452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C452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C452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C452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C452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rad-college.iastate.edu/posc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br@iastate.edu" TargetMode="Externa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rad-college.iastate.edu/common/POSC/files/POSC_powerpoint_July.pdf" TargetMode="External"/><Relationship Id="rId4" Type="http://schemas.openxmlformats.org/officeDocument/2006/relationships/hyperlink" Target="mailto:jstrand@iastate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305800" cy="914400"/>
          </a:xfrm>
        </p:spPr>
        <p:txBody>
          <a:bodyPr/>
          <a:lstStyle/>
          <a:p>
            <a:r>
              <a:rPr lang="en-US" sz="3600" dirty="0" smtClean="0"/>
              <a:t>What do Graduate Faculty Members need to do?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r>
              <a:rPr lang="en-US" sz="2200" dirty="0" smtClean="0"/>
              <a:t>Talk to </a:t>
            </a:r>
            <a:r>
              <a:rPr lang="en-US" sz="2200" dirty="0"/>
              <a:t>g</a:t>
            </a:r>
            <a:r>
              <a:rPr lang="en-US" sz="2200" dirty="0" smtClean="0"/>
              <a:t>raduate students regarding committee members and classes on POSC.</a:t>
            </a:r>
          </a:p>
          <a:p>
            <a:r>
              <a:rPr lang="en-US" sz="2200" dirty="0" smtClean="0"/>
              <a:t>Look for an e-mail from “Solution Center” that indicates a POSC form to process.</a:t>
            </a:r>
          </a:p>
          <a:p>
            <a:r>
              <a:rPr lang="en-US" sz="2200" dirty="0" smtClean="0"/>
              <a:t>Go into </a:t>
            </a:r>
            <a:r>
              <a:rPr lang="en-US" sz="2200" dirty="0" err="1" smtClean="0"/>
              <a:t>AccessPlus</a:t>
            </a:r>
            <a:r>
              <a:rPr lang="en-US" sz="2200" dirty="0" smtClean="0"/>
              <a:t>. Look at the ‘In basket’, select ‘</a:t>
            </a:r>
            <a:r>
              <a:rPr lang="en-US" sz="2200" dirty="0" err="1" smtClean="0"/>
              <a:t>Kuali</a:t>
            </a:r>
            <a:r>
              <a:rPr lang="en-US" sz="2200" dirty="0" smtClean="0"/>
              <a:t> Action List.’ If it doesn’t appear on the main page, it can be found on the </a:t>
            </a:r>
            <a:r>
              <a:rPr lang="en-US" sz="2200" b="1" dirty="0" err="1" smtClean="0"/>
              <a:t>uBusiness</a:t>
            </a:r>
            <a:r>
              <a:rPr lang="en-US" sz="2200" b="1" dirty="0" smtClean="0"/>
              <a:t> tab</a:t>
            </a:r>
            <a:r>
              <a:rPr lang="en-US" sz="2200" b="1" dirty="0"/>
              <a:t>.</a:t>
            </a:r>
            <a:endParaRPr lang="en-US" sz="2200" dirty="0" smtClean="0"/>
          </a:p>
          <a:p>
            <a:r>
              <a:rPr lang="en-US" sz="2200" dirty="0" smtClean="0"/>
              <a:t>Review the POSC information.  Make comments as needed.</a:t>
            </a:r>
          </a:p>
          <a:p>
            <a:r>
              <a:rPr lang="en-US" sz="2200" dirty="0" smtClean="0"/>
              <a:t>Approve or disapprove the form. If you disapprove the form, you must write a Reason for Disapproval and sign your name to the message.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24508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POSC Routing Log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77102"/>
            <a:ext cx="8915400" cy="3303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486400"/>
            <a:ext cx="8349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Routing Log will appear in the top portion of the student’s My POSC page when </a:t>
            </a:r>
          </a:p>
          <a:p>
            <a:r>
              <a:rPr lang="en-US" dirty="0" smtClean="0"/>
              <a:t>form is in routing.</a:t>
            </a:r>
          </a:p>
          <a:p>
            <a:r>
              <a:rPr lang="en-US" dirty="0" smtClean="0"/>
              <a:t>After the form is approved, the routing log will disappear.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229600" cy="1143000"/>
          </a:xfrm>
        </p:spPr>
        <p:txBody>
          <a:bodyPr/>
          <a:lstStyle/>
          <a:p>
            <a:r>
              <a:rPr lang="en-US" dirty="0" smtClean="0"/>
              <a:t>POSC Audit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47693" y="1828800"/>
            <a:ext cx="3581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Student/major professor/staff </a:t>
            </a:r>
            <a:r>
              <a:rPr lang="en-US" dirty="0">
                <a:solidFill>
                  <a:srgbClr val="000000"/>
                </a:solidFill>
              </a:rPr>
              <a:t>will have access to approved POSC 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Graduate Student Status Page in </a:t>
            </a:r>
            <a:r>
              <a:rPr lang="en-US" dirty="0" err="1" smtClean="0">
                <a:solidFill>
                  <a:srgbClr val="000000"/>
                </a:solidFill>
              </a:rPr>
              <a:t>AccessPlus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MY PROGRAM AUDIT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Color </a:t>
            </a:r>
            <a:r>
              <a:rPr lang="en-US" dirty="0">
                <a:solidFill>
                  <a:srgbClr val="000000"/>
                </a:solidFill>
              </a:rPr>
              <a:t>alerts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Links </a:t>
            </a:r>
            <a:r>
              <a:rPr lang="en-US" dirty="0">
                <a:solidFill>
                  <a:srgbClr val="000000"/>
                </a:solidFill>
              </a:rPr>
              <a:t>to make </a:t>
            </a:r>
            <a:r>
              <a:rPr lang="en-US" dirty="0" smtClean="0">
                <a:solidFill>
                  <a:srgbClr val="000000"/>
                </a:solidFill>
              </a:rPr>
              <a:t>changes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18" y="1066800"/>
            <a:ext cx="5646982" cy="500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Where can students go for online help?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Graduate College/Current Students/Program of Study (POSC)</a:t>
            </a:r>
          </a:p>
          <a:p>
            <a:pPr marL="0" indent="0">
              <a:buNone/>
            </a:pPr>
            <a:r>
              <a:rPr lang="en-US" sz="2000" u="sng" dirty="0">
                <a:hlinkClick r:id="rId2"/>
              </a:rPr>
              <a:t>http://www.grad-college.iastate.edu/posc</a:t>
            </a:r>
            <a:r>
              <a:rPr lang="en-US" sz="2000" u="sng" dirty="0" smtClean="0">
                <a:hlinkClick r:id="rId2"/>
              </a:rPr>
              <a:t>/</a:t>
            </a:r>
            <a:endParaRPr lang="en-US" sz="2000" u="sng" dirty="0" smtClean="0"/>
          </a:p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endParaRPr lang="en-US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743200"/>
            <a:ext cx="7864696" cy="35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7" descr="C:\Users\cgmcdon\AppData\Local\Microsoft\Windows\Temporary Internet Files\Content.IE5\EOOJRT7B\MC90039175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816913" cy="18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267200"/>
            <a:ext cx="8738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Natalie Robinson, </a:t>
            </a:r>
            <a:r>
              <a:rPr lang="en-US" dirty="0" smtClean="0">
                <a:hlinkClick r:id="rId3"/>
              </a:rPr>
              <a:t>nbr@iastate.edu</a:t>
            </a:r>
            <a:r>
              <a:rPr lang="en-US" dirty="0" smtClean="0"/>
              <a:t> or Judy Strand, </a:t>
            </a:r>
            <a:r>
              <a:rPr lang="en-US" dirty="0" smtClean="0">
                <a:hlinkClick r:id="rId4"/>
              </a:rPr>
              <a:t>jstrand@iastate.edu</a:t>
            </a:r>
            <a:endParaRPr lang="en-US" b="1" dirty="0" smtClean="0">
              <a:hlinkClick r:id="rId5"/>
            </a:endParaRPr>
          </a:p>
          <a:p>
            <a:endParaRPr lang="en-US" b="1" dirty="0" smtClean="0">
              <a:hlinkClick r:id="rId5"/>
            </a:endParaRPr>
          </a:p>
          <a:p>
            <a:r>
              <a:rPr lang="en-US" b="1" dirty="0" smtClean="0">
                <a:hlinkClick r:id="rId5"/>
              </a:rPr>
              <a:t>Graduate </a:t>
            </a:r>
            <a:r>
              <a:rPr lang="en-US" b="1" dirty="0">
                <a:hlinkClick r:id="rId5"/>
              </a:rPr>
              <a:t>College POSC </a:t>
            </a:r>
            <a:r>
              <a:rPr lang="en-US" b="1" dirty="0" err="1">
                <a:hlinkClick r:id="rId5"/>
              </a:rPr>
              <a:t>Powerpoint</a:t>
            </a:r>
            <a:r>
              <a:rPr lang="en-US" b="1" dirty="0">
                <a:hlinkClick r:id="rId5"/>
              </a:rPr>
              <a:t>. </a:t>
            </a:r>
            <a:endParaRPr lang="en-US" dirty="0"/>
          </a:p>
        </p:txBody>
      </p:sp>
      <p:pic>
        <p:nvPicPr>
          <p:cNvPr id="6" name="Picture 7" descr="C:\Users\cgmcdon\AppData\Local\Microsoft\Windows\Temporary Internet Files\Content.IE5\EOOJRT7B\MC900391752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1816913" cy="18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C:\Users\cgmcdon\AppData\Local\Microsoft\Windows\Temporary Internet Files\Content.IE5\EOOJRT7B\MC900391752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1816913" cy="18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87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58000" y="4114800"/>
            <a:ext cx="1371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Faculty/Staff </a:t>
            </a:r>
            <a:r>
              <a:rPr lang="en-US" sz="2800" dirty="0"/>
              <a:t>e</a:t>
            </a:r>
            <a:r>
              <a:rPr lang="en-US" sz="2800" dirty="0" smtClean="0"/>
              <a:t>-mail notification</a:t>
            </a:r>
            <a:br>
              <a:rPr lang="en-US" sz="2800" dirty="0" smtClean="0"/>
            </a:br>
            <a:r>
              <a:rPr lang="en-US" sz="2800" dirty="0" smtClean="0"/>
              <a:t>from the Solution Center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6705600" y="4343400"/>
            <a:ext cx="2133600" cy="1219200"/>
          </a:xfrm>
          <a:prstGeom prst="ellipse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732559">
            <a:off x="5845024" y="3935579"/>
            <a:ext cx="1110636" cy="815639"/>
          </a:xfrm>
          <a:prstGeom prst="rightArrow">
            <a:avLst/>
          </a:prstGeom>
          <a:solidFill>
            <a:srgbClr val="B31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35" y="1828800"/>
            <a:ext cx="8214329" cy="46482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3070459" y="5289082"/>
            <a:ext cx="1981200" cy="228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22333" y="5271461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Student ID and Name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693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58000" y="4114800"/>
            <a:ext cx="1371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Faculty/Staff Information</a:t>
            </a:r>
            <a:br>
              <a:rPr lang="en-US" sz="2800" dirty="0" smtClean="0"/>
            </a:br>
            <a:r>
              <a:rPr lang="en-US" sz="2800" dirty="0" err="1" smtClean="0"/>
              <a:t>AccessPlus</a:t>
            </a:r>
            <a:r>
              <a:rPr lang="en-US" sz="2800" dirty="0" smtClean="0"/>
              <a:t> – Home or </a:t>
            </a:r>
            <a:r>
              <a:rPr lang="en-US" sz="2800" dirty="0" err="1" smtClean="0"/>
              <a:t>uBusiness</a:t>
            </a:r>
            <a:r>
              <a:rPr lang="en-US" sz="2800" dirty="0" smtClean="0"/>
              <a:t> tab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751768"/>
            <a:ext cx="8896040" cy="449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705600" y="4343400"/>
            <a:ext cx="2133600" cy="1219200"/>
          </a:xfrm>
          <a:prstGeom prst="ellipse">
            <a:avLst/>
          </a:prstGeom>
          <a:noFill/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732559">
            <a:off x="5845024" y="3935579"/>
            <a:ext cx="1110636" cy="815639"/>
          </a:xfrm>
          <a:prstGeom prst="rightArrow">
            <a:avLst/>
          </a:prstGeom>
          <a:solidFill>
            <a:srgbClr val="B31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List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9" y="1829139"/>
            <a:ext cx="8229600" cy="226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59" y="4084258"/>
            <a:ext cx="6781800" cy="44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029200"/>
            <a:ext cx="7699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ID number to bring up the student’s form.</a:t>
            </a:r>
          </a:p>
          <a:p>
            <a:endParaRPr lang="en-US" dirty="0"/>
          </a:p>
          <a:p>
            <a:r>
              <a:rPr lang="en-US" dirty="0" smtClean="0"/>
              <a:t>The form will take about 30 seconds to load.  It seems like a long wait.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2895600" y="4357255"/>
            <a:ext cx="685800" cy="1524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500025">
            <a:off x="965788" y="42852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534400" cy="685800"/>
          </a:xfrm>
        </p:spPr>
        <p:txBody>
          <a:bodyPr/>
          <a:lstStyle/>
          <a:p>
            <a:r>
              <a:rPr lang="en-US" sz="2400" dirty="0" smtClean="0"/>
              <a:t>POSC Approval Form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779431" y="5867400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POSC form as viewed by approvers</a:t>
            </a:r>
          </a:p>
        </p:txBody>
      </p:sp>
      <p:pic>
        <p:nvPicPr>
          <p:cNvPr id="1095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299760" cy="518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16727" y="2590800"/>
            <a:ext cx="9144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Student name Student ID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35814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How do you approve?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335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 smtClean="0"/>
              <a:t>Save</a:t>
            </a:r>
            <a:r>
              <a:rPr lang="en-US" sz="1400" dirty="0" smtClean="0"/>
              <a:t> allows you to save the form/comments and come back to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 smtClean="0"/>
              <a:t>Approve</a:t>
            </a:r>
            <a:r>
              <a:rPr lang="en-US" sz="1400" dirty="0" smtClean="0"/>
              <a:t> sends the form on to the next approver.  The choices at on the bottom of the form go away.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 smtClean="0"/>
              <a:t>Disapprove</a:t>
            </a:r>
            <a:r>
              <a:rPr lang="en-US" sz="1400" dirty="0" smtClean="0"/>
              <a:t> goes back to the student.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 smtClean="0"/>
              <a:t>Return to previous </a:t>
            </a:r>
            <a:r>
              <a:rPr lang="en-US" sz="1400" dirty="0" smtClean="0"/>
              <a:t>goes </a:t>
            </a:r>
            <a:br>
              <a:rPr lang="en-US" sz="1400" dirty="0" smtClean="0"/>
            </a:br>
            <a:r>
              <a:rPr lang="en-US" sz="1400" dirty="0" smtClean="0"/>
              <a:t>back to a previous approver (not the student)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Notes in the lower section will not be seen by students.</a:t>
            </a:r>
            <a:endParaRPr lang="en-US" dirty="0"/>
          </a:p>
          <a:p>
            <a:endParaRPr lang="en-US" dirty="0"/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5385686" cy="272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709286" y="4648200"/>
            <a:ext cx="5181600" cy="176195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863596" y="40250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755392" y="59255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4134" y="410661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approval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0470" y="598317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99054"/>
            <a:ext cx="167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Graduate Student Status Page in Access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Plus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919" y="2876053"/>
            <a:ext cx="699081" cy="957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99054"/>
            <a:ext cx="7315200" cy="56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95973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 of Study Committee Form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50478"/>
            <a:ext cx="40291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60" y="2669741"/>
            <a:ext cx="3749200" cy="388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600" y="1660267"/>
            <a:ext cx="6096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46109" y="1475601"/>
            <a:ext cx="5081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4" y="1353300"/>
            <a:ext cx="4505325" cy="5133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5782" y="4419600"/>
            <a:ext cx="37463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6274" y="1230130"/>
            <a:ext cx="3471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65470"/>
            <a:ext cx="8305800" cy="4154330"/>
          </a:xfrm>
        </p:spPr>
        <p:txBody>
          <a:bodyPr/>
          <a:lstStyle/>
          <a:p>
            <a:r>
              <a:rPr lang="en-US" dirty="0" smtClean="0"/>
              <a:t>Student</a:t>
            </a:r>
          </a:p>
          <a:p>
            <a:r>
              <a:rPr lang="en-US" dirty="0" smtClean="0"/>
              <a:t>Department (FYI)</a:t>
            </a:r>
          </a:p>
          <a:p>
            <a:r>
              <a:rPr lang="en-US" dirty="0" smtClean="0"/>
              <a:t>Major Professor</a:t>
            </a:r>
          </a:p>
          <a:p>
            <a:r>
              <a:rPr lang="en-US" dirty="0" smtClean="0"/>
              <a:t>Committee Members</a:t>
            </a:r>
            <a:endParaRPr lang="en-US" dirty="0"/>
          </a:p>
          <a:p>
            <a:r>
              <a:rPr lang="en-US" dirty="0" smtClean="0"/>
              <a:t>DOGE</a:t>
            </a:r>
          </a:p>
          <a:p>
            <a:r>
              <a:rPr lang="en-US" dirty="0" smtClean="0"/>
              <a:t>Graduate College</a:t>
            </a:r>
          </a:p>
          <a:p>
            <a:r>
              <a:rPr lang="en-US" dirty="0" smtClean="0"/>
              <a:t>Automatically updates Access Plus and ADIN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1913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POSC Routing Process (signatures)</a:t>
            </a:r>
            <a:endParaRPr lang="en-US" sz="3600" dirty="0"/>
          </a:p>
        </p:txBody>
      </p:sp>
      <p:pic>
        <p:nvPicPr>
          <p:cNvPr id="1026" name="Picture 2" descr="C:\Users\jstrand_2\AppData\Local\Microsoft\Windows\Temporary Internet Files\Content.Outlook\WQH826M3\no paper for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20" y="1865470"/>
            <a:ext cx="3163730" cy="31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1160</TotalTime>
  <Words>335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</vt:lpstr>
      <vt:lpstr>Wingdings</vt:lpstr>
      <vt:lpstr>Default Design</vt:lpstr>
      <vt:lpstr>What do Graduate Faculty Members need to do?</vt:lpstr>
      <vt:lpstr>Faculty/Staff e-mail notification from the Solution Center</vt:lpstr>
      <vt:lpstr>Faculty/Staff Information AccessPlus – Home or uBusiness tab</vt:lpstr>
      <vt:lpstr>Action List</vt:lpstr>
      <vt:lpstr>POSC Approval Form</vt:lpstr>
      <vt:lpstr>How do you approve?</vt:lpstr>
      <vt:lpstr>PowerPoint Presentation</vt:lpstr>
      <vt:lpstr>PowerPoint Presentation</vt:lpstr>
      <vt:lpstr>PowerPoint Presentation</vt:lpstr>
      <vt:lpstr>POSC Routing Log</vt:lpstr>
      <vt:lpstr>POSC Audit</vt:lpstr>
      <vt:lpstr>Where can students go for online help? </vt:lpstr>
      <vt:lpstr>Questions</vt:lpstr>
    </vt:vector>
  </TitlesOfParts>
  <Company>Iowa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Erica J Fischer</dc:creator>
  <cp:lastModifiedBy>Robinson, Natalie B [REC]</cp:lastModifiedBy>
  <cp:revision>106</cp:revision>
  <cp:lastPrinted>2014-09-22T18:47:32Z</cp:lastPrinted>
  <dcterms:created xsi:type="dcterms:W3CDTF">2005-08-02T14:21:30Z</dcterms:created>
  <dcterms:modified xsi:type="dcterms:W3CDTF">2016-07-19T16:42:06Z</dcterms:modified>
</cp:coreProperties>
</file>